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7" r:id="rId3"/>
    <p:sldId id="258" r:id="rId4"/>
    <p:sldId id="278" r:id="rId5"/>
    <p:sldId id="289" r:id="rId6"/>
    <p:sldId id="264" r:id="rId7"/>
    <p:sldId id="266" r:id="rId8"/>
    <p:sldId id="270" r:id="rId9"/>
    <p:sldId id="279" r:id="rId10"/>
    <p:sldId id="280" r:id="rId11"/>
    <p:sldId id="281" r:id="rId12"/>
    <p:sldId id="283" r:id="rId13"/>
    <p:sldId id="285" r:id="rId14"/>
    <p:sldId id="286" r:id="rId15"/>
    <p:sldId id="29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1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660"/>
  </p:normalViewPr>
  <p:slideViewPr>
    <p:cSldViewPr>
      <p:cViewPr varScale="1">
        <p:scale>
          <a:sx n="86" d="100"/>
          <a:sy n="86" d="100"/>
        </p:scale>
        <p:origin x="-14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2F6B1-D562-49E8-9666-C33D1D3B72FC}" type="datetimeFigureOut">
              <a:rPr lang="ru-RU" smtClean="0"/>
              <a:pPr/>
              <a:t>24.07.2016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99D89-BCC6-4242-A474-8857854EE8A6}" type="slidenum">
              <a:rPr lang="ru-RU" smtClean="0"/>
              <a:pPr/>
              <a:t>‹#›</a:t>
            </a:fld>
            <a:endParaRPr lang="ru-RU"/>
          </a:p>
        </p:txBody>
      </p:sp>
    </p:spTree>
    <p:extLst>
      <p:ext uri="{BB962C8B-B14F-4D97-AF65-F5344CB8AC3E}">
        <p14:creationId xmlns:p14="http://schemas.microsoft.com/office/powerpoint/2010/main" xmlns="" val="372771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599D89-BCC6-4242-A474-8857854EE8A6}" type="slidenum">
              <a:rPr lang="ru-RU" smtClean="0"/>
              <a:pPr/>
              <a:t>12</a:t>
            </a:fld>
            <a:endParaRPr lang="ru-RU"/>
          </a:p>
        </p:txBody>
      </p:sp>
    </p:spTree>
    <p:extLst>
      <p:ext uri="{BB962C8B-B14F-4D97-AF65-F5344CB8AC3E}">
        <p14:creationId xmlns:p14="http://schemas.microsoft.com/office/powerpoint/2010/main" xmlns="" val="232729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599D89-BCC6-4242-A474-8857854EE8A6}" type="slidenum">
              <a:rPr lang="ru-RU" smtClean="0"/>
              <a:pPr/>
              <a:t>15</a:t>
            </a:fld>
            <a:endParaRPr lang="ru-RU"/>
          </a:p>
        </p:txBody>
      </p:sp>
    </p:spTree>
    <p:extLst>
      <p:ext uri="{BB962C8B-B14F-4D97-AF65-F5344CB8AC3E}">
        <p14:creationId xmlns:p14="http://schemas.microsoft.com/office/powerpoint/2010/main" xmlns="" val="202359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pPr/>
              <a:t>24.07.2016</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6552" y="260648"/>
            <a:ext cx="5796136" cy="2925086"/>
          </a:xfrm>
          <a:ln>
            <a:noFill/>
          </a:ln>
          <a:effectLst>
            <a:outerShdw blurRad="190500" dist="228600" dir="2700000" algn="ctr">
              <a:srgbClr val="000000">
                <a:alpha val="30000"/>
              </a:srgbClr>
            </a:outerShdw>
          </a:effectLst>
        </p:spPr>
        <p:txBody>
          <a:bodyPr>
            <a:normAutofit fontScale="90000"/>
          </a:bodyPr>
          <a:lstStyle/>
          <a:p>
            <a:pPr algn="ctr"/>
            <a:r>
              <a:rPr lang="ru-RU" sz="6600" b="1" i="1" dirty="0" smtClean="0">
                <a:ln w="12700">
                  <a:solidFill>
                    <a:schemeClr val="bg2">
                      <a:lumMod val="50000"/>
                    </a:schemeClr>
                  </a:solidFill>
                </a:ln>
                <a:solidFill>
                  <a:srgbClr val="00B0F0"/>
                </a:solidFill>
                <a:effectLst>
                  <a:outerShdw blurRad="38100" dist="38100" dir="2700000" algn="tl">
                    <a:srgbClr val="000000">
                      <a:alpha val="43137"/>
                    </a:srgbClr>
                  </a:outerShdw>
                  <a:reflection blurRad="6350" stA="50000" endA="300" endPos="50000" dist="29997" dir="5400000" sy="-100000" algn="bl" rotWithShape="0"/>
                </a:effectLst>
                <a:latin typeface="Times New Roman" pitchFamily="18" charset="0"/>
                <a:cs typeface="Times New Roman" pitchFamily="18" charset="0"/>
              </a:rPr>
              <a:t>КУКЛА</a:t>
            </a:r>
            <a:br>
              <a:rPr lang="ru-RU" sz="6600" b="1" i="1" dirty="0" smtClean="0">
                <a:ln w="12700">
                  <a:solidFill>
                    <a:schemeClr val="bg2">
                      <a:lumMod val="50000"/>
                    </a:schemeClr>
                  </a:solidFill>
                </a:ln>
                <a:solidFill>
                  <a:srgbClr val="00B0F0"/>
                </a:solidFill>
                <a:effectLst>
                  <a:outerShdw blurRad="38100" dist="38100" dir="2700000" algn="tl">
                    <a:srgbClr val="000000">
                      <a:alpha val="43137"/>
                    </a:srgbClr>
                  </a:outerShdw>
                  <a:reflection blurRad="6350" stA="50000" endA="300" endPos="50000" dist="29997" dir="5400000" sy="-100000" algn="bl" rotWithShape="0"/>
                </a:effectLst>
                <a:latin typeface="Times New Roman" pitchFamily="18" charset="0"/>
                <a:cs typeface="Times New Roman" pitchFamily="18" charset="0"/>
              </a:rPr>
            </a:br>
            <a:r>
              <a:rPr lang="ru-RU" sz="6600" b="1" i="1" dirty="0" smtClean="0">
                <a:ln w="12700">
                  <a:solidFill>
                    <a:schemeClr val="bg2">
                      <a:lumMod val="50000"/>
                    </a:schemeClr>
                  </a:solidFill>
                </a:ln>
                <a:solidFill>
                  <a:srgbClr val="00B0F0"/>
                </a:solidFill>
                <a:effectLst>
                  <a:outerShdw blurRad="38100" dist="38100" dir="2700000" algn="tl">
                    <a:srgbClr val="000000">
                      <a:alpha val="43137"/>
                    </a:srgbClr>
                  </a:outerShdw>
                  <a:reflection blurRad="6350" stA="50000" endA="300" endPos="50000" dist="29997" dir="5400000" sy="-100000" algn="bl" rotWithShape="0"/>
                </a:effectLst>
                <a:latin typeface="Times New Roman" pitchFamily="18" charset="0"/>
                <a:cs typeface="Times New Roman" pitchFamily="18" charset="0"/>
              </a:rPr>
              <a:t> СВОИМИ РУКАМИ</a:t>
            </a:r>
            <a:endParaRPr lang="ru-RU" sz="6600" b="1" i="1" dirty="0">
              <a:ln w="12700">
                <a:solidFill>
                  <a:schemeClr val="bg2">
                    <a:lumMod val="50000"/>
                  </a:schemeClr>
                </a:solidFill>
              </a:ln>
              <a:solidFill>
                <a:srgbClr val="00B0F0"/>
              </a:solidFill>
              <a:effectLst>
                <a:outerShdw blurRad="38100" dist="38100" dir="2700000" algn="tl">
                  <a:srgbClr val="000000">
                    <a:alpha val="43137"/>
                  </a:srgbClr>
                </a:outerShdw>
                <a:reflection blurRad="6350" stA="50000" endA="300" endPos="50000" dist="29997" dir="5400000" sy="-100000" algn="bl" rotWithShape="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627784" y="4869160"/>
            <a:ext cx="6408712" cy="108012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3000"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ОКРУЖНОЙ        КОНКУРС</a:t>
            </a:r>
            <a:endParaRPr lang="ru-RU" sz="3000" b="1" dirty="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1614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50206" cy="79208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48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Формируем  туловище</a:t>
            </a:r>
            <a:endParaRPr lang="ru-RU" sz="4800" b="1" dirty="0">
              <a:ln>
                <a:solidFill>
                  <a:schemeClr val="tx1">
                    <a:alpha val="23000"/>
                  </a:schemeClr>
                </a:solidFill>
              </a:ln>
              <a:solidFill>
                <a:srgbClr val="00B0F0"/>
              </a:solidFill>
              <a:effectLst>
                <a:outerShdw blurRad="38100" dist="38100" dir="2700000" algn="tl">
                  <a:srgbClr val="000000">
                    <a:alpha val="43137"/>
                  </a:srgbClr>
                </a:outerShdw>
              </a:effectLst>
              <a:latin typeface="+mn-lt"/>
            </a:endParaRPr>
          </a:p>
        </p:txBody>
      </p:sp>
      <p:sp>
        <p:nvSpPr>
          <p:cNvPr id="4" name="Текст 3"/>
          <p:cNvSpPr>
            <a:spLocks noGrp="1"/>
          </p:cNvSpPr>
          <p:nvPr>
            <p:ph type="body" sz="half" idx="2"/>
          </p:nvPr>
        </p:nvSpPr>
        <p:spPr>
          <a:xfrm>
            <a:off x="285720" y="1428736"/>
            <a:ext cx="4357718" cy="4429156"/>
          </a:xfrm>
        </p:spPr>
        <p:txBody>
          <a:bodyPr>
            <a:normAutofit fontScale="25000" lnSpcReduction="20000"/>
          </a:bodyPr>
          <a:lstStyle/>
          <a:p>
            <a:pPr algn="just">
              <a:spcBef>
                <a:spcPts val="0"/>
              </a:spcBef>
            </a:pPr>
            <a:r>
              <a:rPr lang="ru-RU" sz="6400" dirty="0" smtClean="0">
                <a:solidFill>
                  <a:srgbClr val="002060"/>
                </a:solidFill>
              </a:rPr>
              <a:t>	</a:t>
            </a:r>
            <a:r>
              <a:rPr lang="ru-RU" sz="7200" b="0" dirty="0" smtClean="0">
                <a:solidFill>
                  <a:srgbClr val="002060"/>
                </a:solidFill>
              </a:rPr>
              <a:t>Длина </a:t>
            </a:r>
            <a:r>
              <a:rPr lang="ru-RU" sz="7200" b="0" dirty="0">
                <a:solidFill>
                  <a:srgbClr val="002060"/>
                </a:solidFill>
              </a:rPr>
              <a:t>туловища от стоп до шеи должна быть в три раза больше, чем длина головы. Обвести разложенные на ткани детали выкройки шариковой ручкой или карандашом. Сколоть лоскуты булавками. Вырезать не надо, лучше обрезать после шитья.</a:t>
            </a:r>
          </a:p>
          <a:p>
            <a:pPr algn="just">
              <a:spcBef>
                <a:spcPts val="0"/>
              </a:spcBef>
            </a:pPr>
            <a:r>
              <a:rPr lang="ru-RU" sz="7200" b="0" dirty="0" smtClean="0">
                <a:solidFill>
                  <a:srgbClr val="002060"/>
                </a:solidFill>
              </a:rPr>
              <a:t>	Прострочить </a:t>
            </a:r>
            <a:r>
              <a:rPr lang="ru-RU" sz="7200" b="0" dirty="0">
                <a:solidFill>
                  <a:srgbClr val="002060"/>
                </a:solidFill>
              </a:rPr>
              <a:t>на машинке не крупным зигзагом. Шить надо точно по контуру. Строчить необходимо  дважды, второй раз строчить немного отступая наружу от контура. Резать необходимо острыми ножницами. Между ног в паху и там, где пальцы, резать ближе к шву, тогда изделие легче вывернуть.</a:t>
            </a:r>
          </a:p>
          <a:p>
            <a:pPr algn="just">
              <a:spcBef>
                <a:spcPts val="0"/>
              </a:spcBef>
            </a:pPr>
            <a:r>
              <a:rPr lang="ru-RU" sz="7200" b="0" dirty="0">
                <a:solidFill>
                  <a:srgbClr val="002060"/>
                </a:solidFill>
              </a:rPr>
              <a:t>Вывернуть туловище, ручки и ножки.  Набить туловище синтепоном.</a:t>
            </a:r>
          </a:p>
          <a:p>
            <a:endParaRPr lang="ru-RU" dirty="0">
              <a:solidFill>
                <a:srgbClr val="002060"/>
              </a:solidFill>
            </a:endParaRPr>
          </a:p>
        </p:txBody>
      </p:sp>
      <p:pic>
        <p:nvPicPr>
          <p:cNvPr id="5" name="Объект 4" descr="http://kuklatex.narod.ru./33.gif"/>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5286380" y="2214554"/>
            <a:ext cx="3500462" cy="4214842"/>
          </a:xfrm>
          <a:prstGeom prst="rect">
            <a:avLst/>
          </a:prstGeom>
          <a:noFill/>
          <a:ln>
            <a:noFill/>
          </a:ln>
        </p:spPr>
      </p:pic>
    </p:spTree>
    <p:extLst>
      <p:ext uri="{BB962C8B-B14F-4D97-AF65-F5344CB8AC3E}">
        <p14:creationId xmlns:p14="http://schemas.microsoft.com/office/powerpoint/2010/main" xmlns="" val="1759074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50206" cy="81203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ru-RU" sz="40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Сборка и пропорции куклы</a:t>
            </a:r>
            <a:endParaRPr lang="ru-RU" sz="4000" b="1" dirty="0">
              <a:ln>
                <a:solidFill>
                  <a:schemeClr val="tx1">
                    <a:alpha val="23000"/>
                  </a:schemeClr>
                </a:solidFill>
              </a:ln>
              <a:solidFill>
                <a:srgbClr val="00B0F0"/>
              </a:solidFill>
              <a:effectLst>
                <a:outerShdw blurRad="38100" dist="38100" dir="2700000" algn="tl">
                  <a:srgbClr val="000000">
                    <a:alpha val="43137"/>
                  </a:srgbClr>
                </a:outerShdw>
              </a:effectLst>
              <a:latin typeface="+mn-lt"/>
            </a:endParaRPr>
          </a:p>
        </p:txBody>
      </p:sp>
      <p:sp>
        <p:nvSpPr>
          <p:cNvPr id="4" name="Текст 3"/>
          <p:cNvSpPr>
            <a:spLocks noGrp="1"/>
          </p:cNvSpPr>
          <p:nvPr>
            <p:ph type="body" sz="half" idx="2"/>
          </p:nvPr>
        </p:nvSpPr>
        <p:spPr>
          <a:xfrm>
            <a:off x="357158" y="1214422"/>
            <a:ext cx="5286412" cy="5357850"/>
          </a:xfrm>
        </p:spPr>
        <p:txBody>
          <a:bodyPr>
            <a:normAutofit fontScale="92500" lnSpcReduction="10000"/>
          </a:bodyPr>
          <a:lstStyle/>
          <a:p>
            <a:pPr algn="just">
              <a:spcBef>
                <a:spcPts val="0"/>
              </a:spcBef>
            </a:pPr>
            <a:r>
              <a:rPr lang="ru-RU" sz="1600" dirty="0" smtClean="0">
                <a:solidFill>
                  <a:srgbClr val="002060"/>
                </a:solidFill>
              </a:rPr>
              <a:t>	</a:t>
            </a:r>
            <a:r>
              <a:rPr lang="ru-RU" sz="1900" b="0" dirty="0" smtClean="0">
                <a:solidFill>
                  <a:srgbClr val="002060"/>
                </a:solidFill>
              </a:rPr>
              <a:t>При </a:t>
            </a:r>
            <a:r>
              <a:rPr lang="ru-RU" sz="1900" b="0" dirty="0">
                <a:solidFill>
                  <a:srgbClr val="002060"/>
                </a:solidFill>
              </a:rPr>
              <a:t>сборке куклы необходимо помнить о пропорциях: голова должна быть в полтора раза меньше туловища и в полтора раза меньше ног.  </a:t>
            </a:r>
            <a:r>
              <a:rPr lang="ru-RU" sz="1900" b="0" dirty="0" smtClean="0">
                <a:solidFill>
                  <a:srgbClr val="002060"/>
                </a:solidFill>
              </a:rPr>
              <a:t>Туловище </a:t>
            </a:r>
            <a:r>
              <a:rPr lang="ru-RU" sz="1900" b="0" dirty="0">
                <a:solidFill>
                  <a:srgbClr val="002060"/>
                </a:solidFill>
              </a:rPr>
              <a:t>и ноги должны быть одинаковой длины. </a:t>
            </a:r>
            <a:r>
              <a:rPr lang="ru-RU" sz="1900" b="0" dirty="0" smtClean="0">
                <a:solidFill>
                  <a:srgbClr val="002060"/>
                </a:solidFill>
              </a:rPr>
              <a:t>Руки </a:t>
            </a:r>
            <a:r>
              <a:rPr lang="ru-RU" sz="1900" b="0" dirty="0">
                <a:solidFill>
                  <a:srgbClr val="002060"/>
                </a:solidFill>
              </a:rPr>
              <a:t>- короче ног и доходят до паха. </a:t>
            </a:r>
            <a:r>
              <a:rPr lang="ru-RU" sz="1900" b="0" dirty="0" smtClean="0">
                <a:solidFill>
                  <a:srgbClr val="002060"/>
                </a:solidFill>
              </a:rPr>
              <a:t>Голова </a:t>
            </a:r>
            <a:r>
              <a:rPr lang="ru-RU" sz="1900" b="0" dirty="0">
                <a:solidFill>
                  <a:srgbClr val="002060"/>
                </a:solidFill>
              </a:rPr>
              <a:t>у детей сравнительно большая. </a:t>
            </a:r>
            <a:r>
              <a:rPr lang="ru-RU" sz="1900" b="0" dirty="0" smtClean="0">
                <a:solidFill>
                  <a:srgbClr val="002060"/>
                </a:solidFill>
              </a:rPr>
              <a:t>Сшейте </a:t>
            </a:r>
            <a:r>
              <a:rPr lang="ru-RU" sz="1900" b="0" dirty="0">
                <a:solidFill>
                  <a:srgbClr val="002060"/>
                </a:solidFill>
              </a:rPr>
              <a:t>руки друг с </a:t>
            </a:r>
            <a:r>
              <a:rPr lang="ru-RU" sz="1900" b="0" dirty="0" smtClean="0">
                <a:solidFill>
                  <a:srgbClr val="002060"/>
                </a:solidFill>
              </a:rPr>
              <a:t>другом. Несколькими </a:t>
            </a:r>
            <a:r>
              <a:rPr lang="ru-RU" sz="1900" b="0" dirty="0">
                <a:solidFill>
                  <a:srgbClr val="002060"/>
                </a:solidFill>
              </a:rPr>
              <a:t>крупными стежками закрепите сшитые вместе руки на задней части шеи</a:t>
            </a:r>
            <a:r>
              <a:rPr lang="ru-RU" sz="1900" b="0" dirty="0" smtClean="0">
                <a:solidFill>
                  <a:srgbClr val="002060"/>
                </a:solidFill>
              </a:rPr>
              <a:t>.</a:t>
            </a:r>
          </a:p>
          <a:p>
            <a:pPr algn="just">
              <a:spcBef>
                <a:spcPts val="0"/>
              </a:spcBef>
            </a:pPr>
            <a:r>
              <a:rPr lang="ru-RU" sz="1900" b="0" dirty="0">
                <a:solidFill>
                  <a:srgbClr val="002060"/>
                </a:solidFill>
              </a:rPr>
              <a:t>Необходимо Определить, с какой стороны туловища будет живот.  вставить на место голову и подогнуть шовный припуск спереди поверх набивки.</a:t>
            </a:r>
            <a:br>
              <a:rPr lang="ru-RU" sz="1900" b="0" dirty="0">
                <a:solidFill>
                  <a:srgbClr val="002060"/>
                </a:solidFill>
              </a:rPr>
            </a:br>
            <a:r>
              <a:rPr lang="ru-RU" sz="1900" b="0" dirty="0">
                <a:solidFill>
                  <a:srgbClr val="002060"/>
                </a:solidFill>
              </a:rPr>
              <a:t>плотно прижать ткань к шее под подбородком и закрепить булавкой. Сзади подогнуть побольше и тоже закрепить </a:t>
            </a:r>
            <a:r>
              <a:rPr lang="ru-RU" sz="1900" b="0" dirty="0" smtClean="0">
                <a:solidFill>
                  <a:srgbClr val="002060"/>
                </a:solidFill>
              </a:rPr>
              <a:t>булавкой. Ткань </a:t>
            </a:r>
            <a:r>
              <a:rPr lang="ru-RU" sz="1900" b="0" dirty="0">
                <a:solidFill>
                  <a:srgbClr val="002060"/>
                </a:solidFill>
              </a:rPr>
              <a:t>на спинке должна быть натянута сильнее, тогда у куклы будет круглый животик и прямая спинка. Двойной ниткой пришить шею к туловищу. </a:t>
            </a:r>
            <a:r>
              <a:rPr lang="ru-RU" sz="1900" b="0" dirty="0" smtClean="0">
                <a:solidFill>
                  <a:srgbClr val="002060"/>
                </a:solidFill>
              </a:rPr>
              <a:t>После </a:t>
            </a:r>
            <a:r>
              <a:rPr lang="ru-RU" sz="1900" b="0" dirty="0">
                <a:solidFill>
                  <a:srgbClr val="002060"/>
                </a:solidFill>
              </a:rPr>
              <a:t>этого, начиная от шеи, заделать плечевые швы. Необходимо Подгибать припуск так, чтобы плечи как бы слегка наклонялись вперед.</a:t>
            </a:r>
          </a:p>
          <a:p>
            <a:pPr algn="just"/>
            <a:endParaRPr lang="ru-RU" sz="1800" b="0" dirty="0">
              <a:solidFill>
                <a:srgbClr val="002060"/>
              </a:solidFill>
            </a:endParaRPr>
          </a:p>
        </p:txBody>
      </p:sp>
      <p:pic>
        <p:nvPicPr>
          <p:cNvPr id="5" name="Объект 4" descr="http://kuklatex.narod.ru./48.gif"/>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862412" y="2071678"/>
            <a:ext cx="3281588" cy="4443427"/>
          </a:xfrm>
          <a:prstGeom prst="rect">
            <a:avLst/>
          </a:prstGeom>
          <a:noFill/>
          <a:ln>
            <a:noFill/>
          </a:ln>
        </p:spPr>
      </p:pic>
    </p:spTree>
    <p:extLst>
      <p:ext uri="{BB962C8B-B14F-4D97-AF65-F5344CB8AC3E}">
        <p14:creationId xmlns:p14="http://schemas.microsoft.com/office/powerpoint/2010/main" xmlns="" val="2719563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60649"/>
            <a:ext cx="8643998" cy="66802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4800" b="1" dirty="0">
                <a:ln>
                  <a:solidFill>
                    <a:schemeClr val="tx1">
                      <a:alpha val="23000"/>
                    </a:schemeClr>
                  </a:solidFill>
                </a:ln>
                <a:solidFill>
                  <a:srgbClr val="00B0F0"/>
                </a:solidFill>
                <a:effectLst>
                  <a:outerShdw blurRad="38100" dist="38100" dir="2700000" algn="tl">
                    <a:srgbClr val="000000">
                      <a:alpha val="43137"/>
                    </a:srgbClr>
                  </a:outerShdw>
                </a:effectLst>
                <a:latin typeface="+mn-lt"/>
              </a:rPr>
              <a:t>Делаем</a:t>
            </a:r>
            <a:r>
              <a:rPr lang="ru-RU" sz="4800" b="1" dirty="0">
                <a:ln>
                  <a:solidFill>
                    <a:schemeClr val="tx1">
                      <a:alpha val="23000"/>
                    </a:schemeClr>
                  </a:solidFill>
                </a:ln>
                <a:solidFill>
                  <a:srgbClr val="00B0F0"/>
                </a:solidFill>
                <a:latin typeface="+mn-lt"/>
              </a:rPr>
              <a:t> </a:t>
            </a:r>
            <a:r>
              <a:rPr lang="ru-RU" sz="4800" b="1" dirty="0">
                <a:ln>
                  <a:solidFill>
                    <a:schemeClr val="tx1">
                      <a:alpha val="23000"/>
                    </a:schemeClr>
                  </a:solidFill>
                </a:ln>
                <a:solidFill>
                  <a:srgbClr val="00B0F0"/>
                </a:solidFill>
                <a:effectLst>
                  <a:outerShdw blurRad="38100" dist="38100" dir="2700000" algn="tl">
                    <a:srgbClr val="000000">
                      <a:alpha val="43137"/>
                    </a:srgbClr>
                  </a:outerShdw>
                </a:effectLst>
                <a:latin typeface="+mn-lt"/>
              </a:rPr>
              <a:t>волосы</a:t>
            </a:r>
            <a:r>
              <a:rPr lang="ru-RU" sz="4800" b="1" dirty="0">
                <a:ln>
                  <a:solidFill>
                    <a:schemeClr val="tx1">
                      <a:alpha val="23000"/>
                    </a:schemeClr>
                  </a:solidFill>
                </a:ln>
                <a:solidFill>
                  <a:srgbClr val="00B0F0"/>
                </a:solidFill>
                <a:latin typeface="+mn-lt"/>
              </a:rPr>
              <a:t> </a:t>
            </a: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43636" y="1785926"/>
            <a:ext cx="2722962" cy="3630618"/>
          </a:xfrm>
        </p:spPr>
      </p:pic>
      <p:sp>
        <p:nvSpPr>
          <p:cNvPr id="4" name="Текст 3"/>
          <p:cNvSpPr>
            <a:spLocks noGrp="1"/>
          </p:cNvSpPr>
          <p:nvPr>
            <p:ph type="body" sz="half" idx="2"/>
          </p:nvPr>
        </p:nvSpPr>
        <p:spPr>
          <a:xfrm>
            <a:off x="357158" y="1285860"/>
            <a:ext cx="5357850" cy="3012366"/>
          </a:xfrm>
        </p:spPr>
        <p:txBody>
          <a:bodyPr>
            <a:noAutofit/>
          </a:bodyPr>
          <a:lstStyle/>
          <a:p>
            <a:pPr algn="just"/>
            <a:r>
              <a:rPr lang="ru-RU" sz="1800" b="0" dirty="0" smtClean="0">
                <a:solidFill>
                  <a:srgbClr val="002060"/>
                </a:solidFill>
              </a:rPr>
              <a:t>	Нарисуйте </a:t>
            </a:r>
            <a:r>
              <a:rPr lang="ru-RU" sz="1800" b="0" dirty="0">
                <a:solidFill>
                  <a:srgbClr val="002060"/>
                </a:solidFill>
              </a:rPr>
              <a:t>карандашом или ручкой границу волос. Линия не будет заметна под прической, а в работе очень поможет.</a:t>
            </a:r>
          </a:p>
          <a:p>
            <a:pPr algn="just"/>
            <a:r>
              <a:rPr lang="ru-RU" sz="1800" b="0" dirty="0" smtClean="0">
                <a:solidFill>
                  <a:srgbClr val="002060"/>
                </a:solidFill>
              </a:rPr>
              <a:t>	Если </a:t>
            </a:r>
            <a:r>
              <a:rPr lang="ru-RU" sz="1800" b="0" dirty="0">
                <a:solidFill>
                  <a:srgbClr val="002060"/>
                </a:solidFill>
              </a:rPr>
              <a:t>вы делаете куклу-мальчика или куклу с одним хвостиком, то макушка будет одна. Если кукла с двумя косичками или хвостиками, то «макушек» будет две. Отметьте их карандашом, поставьте точки. Так же рисуем линию пробора. Начинаем делать волосы: втыкаем иглу в "центр", закрепляем, оставляем хвостик (равный длине волос куклы). Потом делаем маленький (пару мм) стежок там, где граница волос. Продолжаем пока вся голова  куклы не будет покрыта слоем «волос». Пришиваем дополнительные волосы. Втыкаем иглу, оставив хвост равный длине волос, закрепляем несколькими стежками под уже прикреплёнными нитками, и оставляем еще один хвостик нитки.</a:t>
            </a:r>
          </a:p>
          <a:p>
            <a:pPr>
              <a:spcBef>
                <a:spcPts val="0"/>
              </a:spcBef>
            </a:pPr>
            <a:endParaRPr lang="ru-RU" sz="1800" b="0" dirty="0">
              <a:solidFill>
                <a:srgbClr val="002060"/>
              </a:solidFill>
            </a:endParaRPr>
          </a:p>
        </p:txBody>
      </p:sp>
    </p:spTree>
    <p:extLst>
      <p:ext uri="{BB962C8B-B14F-4D97-AF65-F5344CB8AC3E}">
        <p14:creationId xmlns:p14="http://schemas.microsoft.com/office/powerpoint/2010/main" xmlns="" val="2978413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14291"/>
            <a:ext cx="8535892" cy="85725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ru-RU" sz="4800" b="1" dirty="0">
                <a:ln>
                  <a:solidFill>
                    <a:schemeClr val="tx1">
                      <a:alpha val="23000"/>
                    </a:schemeClr>
                  </a:solidFill>
                </a:ln>
                <a:solidFill>
                  <a:srgbClr val="00B0F0"/>
                </a:solidFill>
                <a:effectLst>
                  <a:outerShdw blurRad="38100" dist="38100" dir="2700000" algn="tl">
                    <a:srgbClr val="000000">
                      <a:alpha val="43137"/>
                    </a:srgbClr>
                  </a:outerShdw>
                </a:effectLst>
                <a:latin typeface="Times New Roman"/>
              </a:rPr>
              <a:t>Наряжаем куклу</a:t>
            </a:r>
            <a:endParaRPr lang="ru-RU" sz="4800" dirty="0">
              <a:ln>
                <a:solidFill>
                  <a:schemeClr val="tx1">
                    <a:alpha val="23000"/>
                  </a:schemeClr>
                </a:solidFill>
              </a:ln>
              <a:solidFill>
                <a:srgbClr val="00B0F0"/>
              </a:solidFill>
            </a:endParaRPr>
          </a:p>
        </p:txBody>
      </p:sp>
      <p:sp>
        <p:nvSpPr>
          <p:cNvPr id="4" name="Текст 3"/>
          <p:cNvSpPr>
            <a:spLocks noGrp="1"/>
          </p:cNvSpPr>
          <p:nvPr>
            <p:ph type="body" sz="half" idx="2"/>
          </p:nvPr>
        </p:nvSpPr>
        <p:spPr>
          <a:xfrm>
            <a:off x="285720" y="1285860"/>
            <a:ext cx="8501122" cy="936345"/>
          </a:xfrm>
        </p:spPr>
        <p:txBody>
          <a:bodyPr>
            <a:normAutofit/>
          </a:bodyPr>
          <a:lstStyle/>
          <a:p>
            <a:r>
              <a:rPr lang="ru-RU" sz="1800" b="0" dirty="0" smtClean="0">
                <a:solidFill>
                  <a:srgbClr val="002060"/>
                </a:solidFill>
              </a:rPr>
              <a:t>	Для того, чтобы наша кукла была нарядной и красивой изготавливаем для нее гардероб.</a:t>
            </a:r>
            <a:endParaRPr lang="ru-RU" sz="1800" b="0" dirty="0">
              <a:solidFill>
                <a:srgbClr val="002060"/>
              </a:solidFill>
            </a:endParaRPr>
          </a:p>
        </p:txBody>
      </p:sp>
      <p:pic>
        <p:nvPicPr>
          <p:cNvPr id="6" name="Объект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20" y="2357430"/>
            <a:ext cx="2357422" cy="3143231"/>
          </a:xfrm>
          <a:prstGeom prst="rect">
            <a:avLst/>
          </a:prstGeom>
        </p:spPr>
      </p:pic>
      <p:pic>
        <p:nvPicPr>
          <p:cNvPr id="7" name="Объект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3636" y="2285991"/>
            <a:ext cx="2571768" cy="3429025"/>
          </a:xfrm>
          <a:prstGeom prst="rect">
            <a:avLst/>
          </a:prstGeom>
        </p:spPr>
      </p:pic>
      <p:pic>
        <p:nvPicPr>
          <p:cNvPr id="8" name="Объект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4646" y="2857496"/>
            <a:ext cx="2786080" cy="3714776"/>
          </a:xfrm>
          <a:prstGeom prst="rect">
            <a:avLst/>
          </a:prstGeom>
        </p:spPr>
      </p:pic>
    </p:spTree>
    <p:extLst>
      <p:ext uri="{BB962C8B-B14F-4D97-AF65-F5344CB8AC3E}">
        <p14:creationId xmlns:p14="http://schemas.microsoft.com/office/powerpoint/2010/main" xmlns="" val="4134051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642918"/>
            <a:ext cx="5746662" cy="1728192"/>
          </a:xfrm>
        </p:spPr>
        <p:txBody>
          <a:bodyPr/>
          <a:lstStyle/>
          <a:p>
            <a:r>
              <a:rPr lang="ru-RU" sz="36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Дети с большим удовольствием</a:t>
            </a:r>
            <a:br>
              <a:rPr lang="ru-RU" sz="36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br>
            <a:r>
              <a:rPr lang="ru-RU" sz="36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играют в куклу</a:t>
            </a:r>
            <a:endParaRPr lang="ru-RU" sz="3600" b="1" dirty="0">
              <a:ln>
                <a:solidFill>
                  <a:schemeClr val="tx1">
                    <a:alpha val="23000"/>
                  </a:schemeClr>
                </a:solidFill>
              </a:ln>
              <a:solidFill>
                <a:srgbClr val="00B0F0"/>
              </a:solidFill>
              <a:effectLst>
                <a:outerShdw blurRad="38100" dist="38100" dir="2700000" algn="tl">
                  <a:srgbClr val="000000">
                    <a:alpha val="43137"/>
                  </a:srgbClr>
                </a:outerShdw>
              </a:effectLst>
              <a:latin typeface="+mn-lt"/>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849673" y="332656"/>
            <a:ext cx="4033209" cy="3024906"/>
          </a:xfrm>
        </p:spPr>
      </p:pic>
      <p:pic>
        <p:nvPicPr>
          <p:cNvPr id="6" name="Объект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81566" y="3571877"/>
            <a:ext cx="3997326" cy="2997994"/>
          </a:xfrm>
          <a:prstGeom prst="rect">
            <a:avLst/>
          </a:prstGeom>
        </p:spPr>
      </p:pic>
      <p:pic>
        <p:nvPicPr>
          <p:cNvPr id="7" name="Объект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5720" y="3286124"/>
            <a:ext cx="4391918" cy="3293938"/>
          </a:xfrm>
          <a:prstGeom prst="rect">
            <a:avLst/>
          </a:prstGeom>
        </p:spPr>
      </p:pic>
    </p:spTree>
    <p:extLst>
      <p:ext uri="{BB962C8B-B14F-4D97-AF65-F5344CB8AC3E}">
        <p14:creationId xmlns:p14="http://schemas.microsoft.com/office/powerpoint/2010/main" xmlns="" val="3047892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520940" cy="424847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ru-RU" sz="88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СПАСИБО ЗА ВНИМАНИЕ!</a:t>
            </a:r>
            <a:endParaRPr lang="ru-RU" sz="8800" b="1" dirty="0">
              <a:ln>
                <a:solidFill>
                  <a:schemeClr val="tx1">
                    <a:alpha val="23000"/>
                  </a:schemeClr>
                </a:solidFill>
              </a:ln>
              <a:solidFill>
                <a:srgbClr val="00B0F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218091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3929066"/>
            <a:ext cx="6027650" cy="266429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Автор работы:        </a:t>
            </a:r>
            <a:b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br>
            <a: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Никифорова С.А.,               </a:t>
            </a:r>
            <a:b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br>
            <a: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воспитатель ГБОУ СОШ № 1 </a:t>
            </a:r>
            <a:b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br>
            <a: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структурное подразделение </a:t>
            </a:r>
            <a:b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br>
            <a: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детский сад № 27</a:t>
            </a:r>
            <a:b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br>
            <a:r>
              <a:rPr lang="ru-RU" sz="2400" b="1" cap="none" dirty="0" smtClean="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 «Светлячок»</a:t>
            </a:r>
            <a:endParaRPr lang="ru-RU" sz="2400" b="1" cap="none" dirty="0">
              <a:ln w="11430"/>
              <a:solidFill>
                <a:schemeClr val="accent3">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214282" y="142852"/>
            <a:ext cx="5072066" cy="3816424"/>
          </a:xfrm>
          <a:ln>
            <a:noFill/>
          </a:ln>
          <a:effectLst>
            <a:outerShdw blurRad="190500" dist="228600" dir="2700000" algn="ctr">
              <a:srgbClr val="000000">
                <a:alpha val="30000"/>
              </a:srgbClr>
            </a:outerShdw>
          </a:effectLst>
        </p:spPr>
        <p:txBody>
          <a:bodyPr>
            <a:noAutofit/>
          </a:bodyPr>
          <a:lstStyle/>
          <a:p>
            <a:pPr>
              <a:spcBef>
                <a:spcPts val="0"/>
              </a:spcBef>
            </a:pPr>
            <a:r>
              <a:rPr lang="ru-RU" sz="3200" b="1" dirty="0" smtClean="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ГБОУ СОШ № 1 </a:t>
            </a:r>
          </a:p>
          <a:p>
            <a:pPr>
              <a:spcBef>
                <a:spcPts val="0"/>
              </a:spcBef>
            </a:pPr>
            <a:r>
              <a:rPr lang="ru-RU" sz="3200" b="1" dirty="0" smtClean="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г.о. Чапаевск</a:t>
            </a:r>
          </a:p>
          <a:p>
            <a:pPr>
              <a:spcBef>
                <a:spcPts val="0"/>
              </a:spcBef>
            </a:pPr>
            <a:r>
              <a:rPr lang="ru-RU" sz="3200" b="1" dirty="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a:t>
            </a:r>
            <a:r>
              <a:rPr lang="ru-RU" sz="3200" b="1" dirty="0" smtClean="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труктурное подразделение</a:t>
            </a:r>
          </a:p>
          <a:p>
            <a:pPr>
              <a:spcBef>
                <a:spcPts val="0"/>
              </a:spcBef>
            </a:pPr>
            <a:r>
              <a:rPr lang="ru-RU" sz="3200" b="1" dirty="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д</a:t>
            </a:r>
            <a:r>
              <a:rPr lang="ru-RU" sz="3200" b="1" dirty="0" smtClean="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етский сад №27</a:t>
            </a:r>
          </a:p>
          <a:p>
            <a:pPr>
              <a:spcBef>
                <a:spcPts val="0"/>
              </a:spcBef>
            </a:pPr>
            <a:r>
              <a:rPr lang="ru-RU" sz="3200" b="1" dirty="0" smtClean="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«Светлячок» </a:t>
            </a:r>
            <a:endParaRPr lang="ru-RU" sz="3200" b="1" dirty="0">
              <a:ln w="9525">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82772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04664"/>
            <a:ext cx="7817522" cy="468052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ru-RU" sz="66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НОМИНАЦИЯ</a:t>
            </a:r>
            <a:br>
              <a:rPr lang="ru-RU" sz="66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br>
            <a:r>
              <a:rPr lang="ru-RU" sz="6600" b="1" dirty="0" smtClean="0">
                <a:solidFill>
                  <a:srgbClr val="00B0F0"/>
                </a:solidFill>
                <a:effectLst>
                  <a:outerShdw blurRad="38100" dist="38100" dir="2700000" algn="tl">
                    <a:srgbClr val="000000">
                      <a:alpha val="43137"/>
                    </a:srgbClr>
                  </a:outerShdw>
                </a:effectLst>
                <a:latin typeface="+mn-lt"/>
              </a:rPr>
              <a:t/>
            </a:r>
            <a:br>
              <a:rPr lang="ru-RU" sz="6600" b="1" dirty="0" smtClean="0">
                <a:solidFill>
                  <a:srgbClr val="00B0F0"/>
                </a:solidFill>
                <a:effectLst>
                  <a:outerShdw blurRad="38100" dist="38100" dir="2700000" algn="tl">
                    <a:srgbClr val="000000">
                      <a:alpha val="43137"/>
                    </a:srgbClr>
                  </a:outerShdw>
                </a:effectLst>
                <a:latin typeface="+mn-lt"/>
              </a:rPr>
            </a:br>
            <a:r>
              <a:rPr lang="ru-RU" sz="4400" b="1" dirty="0" smtClean="0">
                <a:solidFill>
                  <a:schemeClr val="accent3">
                    <a:lumMod val="75000"/>
                  </a:schemeClr>
                </a:solidFill>
                <a:effectLst>
                  <a:outerShdw blurRad="38100" dist="38100" dir="2700000" algn="tl">
                    <a:srgbClr val="000000">
                      <a:alpha val="43137"/>
                    </a:srgbClr>
                  </a:outerShdw>
                </a:effectLst>
                <a:latin typeface="+mn-lt"/>
              </a:rPr>
              <a:t>куклы – помощницы</a:t>
            </a:r>
            <a:br>
              <a:rPr lang="ru-RU" sz="4400" b="1" dirty="0" smtClean="0">
                <a:solidFill>
                  <a:schemeClr val="accent3">
                    <a:lumMod val="75000"/>
                  </a:schemeClr>
                </a:solidFill>
                <a:effectLst>
                  <a:outerShdw blurRad="38100" dist="38100" dir="2700000" algn="tl">
                    <a:srgbClr val="000000">
                      <a:alpha val="43137"/>
                    </a:srgbClr>
                  </a:outerShdw>
                </a:effectLst>
                <a:latin typeface="+mn-lt"/>
              </a:rPr>
            </a:br>
            <a:r>
              <a:rPr lang="ru-RU" sz="4400" b="1" dirty="0" smtClean="0">
                <a:solidFill>
                  <a:schemeClr val="accent3">
                    <a:lumMod val="75000"/>
                  </a:schemeClr>
                </a:solidFill>
                <a:effectLst>
                  <a:outerShdw blurRad="38100" dist="38100" dir="2700000" algn="tl">
                    <a:srgbClr val="000000">
                      <a:alpha val="43137"/>
                    </a:srgbClr>
                  </a:outerShdw>
                </a:effectLst>
                <a:latin typeface="+mn-lt"/>
              </a:rPr>
              <a:t>в работе воспитателя</a:t>
            </a:r>
            <a:r>
              <a:rPr lang="ru-RU" sz="6600" b="1" dirty="0" smtClean="0">
                <a:solidFill>
                  <a:schemeClr val="accent2"/>
                </a:solidFill>
                <a:effectLst>
                  <a:outerShdw blurRad="38100" dist="38100" dir="2700000" algn="tl">
                    <a:srgbClr val="000000">
                      <a:alpha val="43137"/>
                    </a:srgbClr>
                  </a:outerShdw>
                </a:effectLst>
                <a:latin typeface="+mn-lt"/>
              </a:rPr>
              <a:t/>
            </a:r>
            <a:br>
              <a:rPr lang="ru-RU" sz="6600" b="1" dirty="0" smtClean="0">
                <a:solidFill>
                  <a:schemeClr val="accent2"/>
                </a:solidFill>
                <a:effectLst>
                  <a:outerShdw blurRad="38100" dist="38100" dir="2700000" algn="tl">
                    <a:srgbClr val="000000">
                      <a:alpha val="43137"/>
                    </a:srgbClr>
                  </a:outerShdw>
                </a:effectLst>
                <a:latin typeface="+mn-lt"/>
              </a:rPr>
            </a:br>
            <a:endParaRPr lang="ru-RU" sz="6600" b="1" dirty="0">
              <a:solidFill>
                <a:schemeClr val="accent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204185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65760"/>
            <a:ext cx="8501122" cy="777224"/>
          </a:xfrm>
          <a:effectLst>
            <a:outerShdw blurRad="50800" dist="38100" dir="5400000" algn="t" rotWithShape="0">
              <a:prstClr val="black">
                <a:alpha val="40000"/>
              </a:prstClr>
            </a:outerShdw>
          </a:effectLst>
        </p:spPr>
        <p:txBody>
          <a:bodyPr/>
          <a:lstStyle/>
          <a:p>
            <a:pPr algn="ctr"/>
            <a:r>
              <a:rPr lang="ru-RU" sz="48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mn-lt"/>
              </a:rPr>
              <a:t>ВАльдорфская  </a:t>
            </a:r>
            <a:r>
              <a:rPr lang="ru-RU" sz="4800" b="1" dirty="0">
                <a:ln>
                  <a:solidFill>
                    <a:schemeClr val="tx1">
                      <a:alpha val="23000"/>
                    </a:schemeClr>
                  </a:solidFill>
                </a:ln>
                <a:solidFill>
                  <a:srgbClr val="00B0F0"/>
                </a:solidFill>
                <a:effectLst>
                  <a:outerShdw blurRad="38100" dist="38100" dir="2700000" algn="tl">
                    <a:srgbClr val="000000">
                      <a:alpha val="43137"/>
                    </a:srgbClr>
                  </a:outerShdw>
                </a:effectLst>
                <a:latin typeface="+mn-lt"/>
              </a:rPr>
              <a:t>кукла</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29190" y="1214422"/>
            <a:ext cx="4009288" cy="5345717"/>
          </a:xfrm>
        </p:spPr>
      </p:pic>
      <p:sp>
        <p:nvSpPr>
          <p:cNvPr id="5" name="Прямоугольник 4"/>
          <p:cNvSpPr/>
          <p:nvPr/>
        </p:nvSpPr>
        <p:spPr>
          <a:xfrm>
            <a:off x="0" y="2071678"/>
            <a:ext cx="4714876" cy="1569660"/>
          </a:xfrm>
          <a:prstGeom prst="rect">
            <a:avLst/>
          </a:prstGeom>
        </p:spPr>
        <p:txBody>
          <a:bodyPr wrap="square">
            <a:spAutoFit/>
          </a:bodyPr>
          <a:lstStyle/>
          <a:p>
            <a:pPr algn="r"/>
            <a:r>
              <a:rPr lang="ru-RU" sz="2400" b="1" i="1" dirty="0" smtClean="0">
                <a:ln w="0">
                  <a:noFill/>
                </a:ln>
                <a:solidFill>
                  <a:srgbClr val="002060"/>
                </a:solidFill>
                <a:latin typeface="Times New Roman" pitchFamily="18" charset="0"/>
                <a:cs typeface="Times New Roman" pitchFamily="18" charset="0"/>
              </a:rPr>
              <a:t>Кукла, сделанная своими руками, хранит нашу энергетику, тепло рук,  а также любовь к ребенку, которую мы в нее вложили.</a:t>
            </a:r>
            <a:endParaRPr lang="ru-RU" sz="2400" dirty="0">
              <a:ln w="0">
                <a:noFill/>
              </a:ln>
              <a:solidFill>
                <a:srgbClr val="002060"/>
              </a:solidFill>
            </a:endParaRPr>
          </a:p>
        </p:txBody>
      </p:sp>
    </p:spTree>
    <p:extLst>
      <p:ext uri="{BB962C8B-B14F-4D97-AF65-F5344CB8AC3E}">
        <p14:creationId xmlns:p14="http://schemas.microsoft.com/office/powerpoint/2010/main" xmlns="" val="34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ЕТ\Desktop\90802436_67469732_0_4d599_ae50c63c_orig.jpg"/>
          <p:cNvPicPr>
            <a:picLocks noChangeAspect="1" noChangeArrowheads="1"/>
          </p:cNvPicPr>
          <p:nvPr/>
        </p:nvPicPr>
        <p:blipFill>
          <a:blip r:embed="rId2"/>
          <a:srcRect/>
          <a:stretch>
            <a:fillRect/>
          </a:stretch>
        </p:blipFill>
        <p:spPr bwMode="auto">
          <a:xfrm>
            <a:off x="0" y="357165"/>
            <a:ext cx="3428992" cy="2753909"/>
          </a:xfrm>
          <a:prstGeom prst="rect">
            <a:avLst/>
          </a:prstGeom>
          <a:noFill/>
        </p:spPr>
      </p:pic>
      <p:sp>
        <p:nvSpPr>
          <p:cNvPr id="2" name="Заголовок 1"/>
          <p:cNvSpPr>
            <a:spLocks noGrp="1"/>
          </p:cNvSpPr>
          <p:nvPr>
            <p:ph type="title"/>
          </p:nvPr>
        </p:nvSpPr>
        <p:spPr>
          <a:xfrm>
            <a:off x="3357554" y="214290"/>
            <a:ext cx="5429288" cy="3000396"/>
          </a:xfrm>
        </p:spPr>
        <p:txBody>
          <a:bodyPr/>
          <a:lstStyle/>
          <a:p>
            <a:pPr algn="just"/>
            <a:r>
              <a:rPr lang="ru-RU" sz="1600" cap="none" dirty="0" smtClean="0">
                <a:solidFill>
                  <a:srgbClr val="00B0F0"/>
                </a:solidFill>
                <a:latin typeface="+mn-lt"/>
              </a:rPr>
              <a:t>	</a:t>
            </a:r>
            <a:r>
              <a:rPr lang="ru-RU" sz="1800" b="1" i="1" cap="none" dirty="0" smtClean="0">
                <a:solidFill>
                  <a:srgbClr val="002060"/>
                </a:solidFill>
                <a:latin typeface="+mn-lt"/>
              </a:rPr>
              <a:t>Кукла является образом человека. Изменение характера и внешнего вида может рассказать о том, как, например, изменяется образ человека в историческом потоке. Их качество определенным образом влияет на формирование у ребенка образа  самого себя и человека в общем. Поэтому очень важно, какую именно куклу предлагают для игры ребенку  мама, воспитатель, мастер-кукольник. Возраст куклы практически равен возрасту человечества. Совсем молодая кукла – педагогическая. 	</a:t>
            </a:r>
            <a:endParaRPr lang="ru-RU" sz="1800" cap="none" dirty="0">
              <a:solidFill>
                <a:srgbClr val="00B0F0"/>
              </a:solidFill>
              <a:latin typeface="+mn-lt"/>
            </a:endParaRPr>
          </a:p>
        </p:txBody>
      </p:sp>
      <p:sp>
        <p:nvSpPr>
          <p:cNvPr id="4" name="Прямоугольник 3"/>
          <p:cNvSpPr/>
          <p:nvPr/>
        </p:nvSpPr>
        <p:spPr>
          <a:xfrm>
            <a:off x="285720" y="3286124"/>
            <a:ext cx="8501122" cy="3416320"/>
          </a:xfrm>
          <a:prstGeom prst="rect">
            <a:avLst/>
          </a:prstGeom>
        </p:spPr>
        <p:txBody>
          <a:bodyPr wrap="square">
            <a:spAutoFit/>
          </a:bodyPr>
          <a:lstStyle/>
          <a:p>
            <a:pPr algn="just"/>
            <a:r>
              <a:rPr lang="ru-RU" b="1" i="1" dirty="0" smtClean="0">
                <a:solidFill>
                  <a:srgbClr val="002060"/>
                </a:solidFill>
              </a:rPr>
              <a:t>С осознанием того, что детство – особое время в жизни человека, требующее внимательного отношения к окружающим его ситуациям, родились и новые игрушки, сохранив лучшее из кукольного наследия.</a:t>
            </a:r>
            <a:br>
              <a:rPr lang="ru-RU" b="1" i="1" dirty="0" smtClean="0">
                <a:solidFill>
                  <a:srgbClr val="002060"/>
                </a:solidFill>
              </a:rPr>
            </a:br>
            <a:r>
              <a:rPr lang="ru-RU" b="1" i="1" dirty="0" smtClean="0">
                <a:solidFill>
                  <a:srgbClr val="002060"/>
                </a:solidFill>
              </a:rPr>
              <a:t>Вальдорфская кукла – одна из многих составляющих вальдорфской педагогики, которая не насчитывает еще и века, но распространена уже по всему миру, легко вписываясь в любую культуру. Принцип </a:t>
            </a:r>
            <a:r>
              <a:rPr lang="ru-RU" b="1" i="1" dirty="0" err="1" smtClean="0">
                <a:solidFill>
                  <a:srgbClr val="002060"/>
                </a:solidFill>
              </a:rPr>
              <a:t>природосообразности</a:t>
            </a:r>
            <a:r>
              <a:rPr lang="ru-RU" b="1" i="1" dirty="0" smtClean="0">
                <a:solidFill>
                  <a:srgbClr val="002060"/>
                </a:solidFill>
              </a:rPr>
              <a:t>, бережного и внимательного до деталей отношения к ребенку, необходимость считаться с естественным ходом развития ребенка – все это заложено и в вальдорфских игрушках. В отличии «потребительского» слоя игрушек, за которым – коммерческий посыл, вальдорфская игрушка учитывает, прежде всего, необходимость гармоничного воздействия на физическое, душевное и духовое существо ребенка.</a:t>
            </a:r>
            <a:endParaRPr lang="ru-RU" dirty="0"/>
          </a:p>
        </p:txBody>
      </p:sp>
    </p:spTree>
    <p:extLst>
      <p:ext uri="{BB962C8B-B14F-4D97-AF65-F5344CB8AC3E}">
        <p14:creationId xmlns:p14="http://schemas.microsoft.com/office/powerpoint/2010/main" xmlns="" val="360972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50206" cy="548640"/>
          </a:xfrm>
          <a:effectLst>
            <a:outerShdw blurRad="50800" dist="38100" dir="8100000" algn="tr" rotWithShape="0">
              <a:prstClr val="black">
                <a:alpha val="40000"/>
              </a:prstClr>
            </a:outerShdw>
          </a:effectLst>
        </p:spPr>
        <p:txBody>
          <a:bodyPr>
            <a:noAutofit/>
          </a:bodyPr>
          <a:lstStyle/>
          <a:p>
            <a:pPr algn="ctr"/>
            <a:r>
              <a:rPr lang="ru-RU" sz="4000" b="1" dirty="0" smtClean="0">
                <a:ln>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Материалы и </a:t>
            </a:r>
            <a:r>
              <a:rPr lang="ru-RU" sz="4000" b="1" dirty="0">
                <a:ln>
                  <a:solidFill>
                    <a:schemeClr val="tx1">
                      <a:alpha val="23000"/>
                    </a:schemeClr>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инструменты:</a:t>
            </a:r>
          </a:p>
        </p:txBody>
      </p:sp>
      <p:sp>
        <p:nvSpPr>
          <p:cNvPr id="3" name="Объект 2"/>
          <p:cNvSpPr>
            <a:spLocks noGrp="1"/>
          </p:cNvSpPr>
          <p:nvPr>
            <p:ph idx="1"/>
          </p:nvPr>
        </p:nvSpPr>
        <p:spPr>
          <a:xfrm>
            <a:off x="428596" y="785794"/>
            <a:ext cx="8358246" cy="5857916"/>
          </a:xfrm>
        </p:spPr>
        <p:txBody>
          <a:bodyPr>
            <a:normAutofit fontScale="92500" lnSpcReduction="10000"/>
          </a:bodyPr>
          <a:lstStyle/>
          <a:p>
            <a:endParaRPr lang="ru-RU" sz="2800" dirty="0" smtClean="0"/>
          </a:p>
          <a:p>
            <a:pPr>
              <a:buFont typeface="Wingdings" pitchFamily="2" charset="2"/>
              <a:buChar char="v"/>
            </a:pPr>
            <a:r>
              <a:rPr lang="ru-RU" sz="2800" b="0" dirty="0" smtClean="0">
                <a:solidFill>
                  <a:srgbClr val="002060"/>
                </a:solidFill>
                <a:latin typeface="Times New Roman" pitchFamily="18" charset="0"/>
                <a:cs typeface="Times New Roman" pitchFamily="18" charset="0"/>
              </a:rPr>
              <a:t>выкройка, схемы;</a:t>
            </a:r>
          </a:p>
          <a:p>
            <a:pPr>
              <a:buFont typeface="Wingdings" pitchFamily="2" charset="2"/>
              <a:buChar char="v"/>
            </a:pPr>
            <a:r>
              <a:rPr lang="ru-RU" sz="2800" b="0" dirty="0" smtClean="0">
                <a:solidFill>
                  <a:srgbClr val="002060"/>
                </a:solidFill>
                <a:latin typeface="Times New Roman" pitchFamily="18" charset="0"/>
                <a:cs typeface="Times New Roman" pitchFamily="18" charset="0"/>
              </a:rPr>
              <a:t>хлопчатобумажная ткань;</a:t>
            </a:r>
          </a:p>
          <a:p>
            <a:pPr>
              <a:buFont typeface="Wingdings" pitchFamily="2" charset="2"/>
              <a:buChar char="v"/>
            </a:pPr>
            <a:r>
              <a:rPr lang="ru-RU" sz="2800" b="0" dirty="0" err="1" smtClean="0">
                <a:solidFill>
                  <a:srgbClr val="002060"/>
                </a:solidFill>
                <a:latin typeface="Times New Roman" pitchFamily="18" charset="0"/>
                <a:cs typeface="Times New Roman" pitchFamily="18" charset="0"/>
              </a:rPr>
              <a:t>синтепон</a:t>
            </a:r>
            <a:r>
              <a:rPr lang="ru-RU" sz="2800" b="0" dirty="0" smtClean="0">
                <a:solidFill>
                  <a:srgbClr val="002060"/>
                </a:solidFill>
                <a:latin typeface="Times New Roman" pitchFamily="18" charset="0"/>
                <a:cs typeface="Times New Roman" pitchFamily="18" charset="0"/>
              </a:rPr>
              <a:t> для набивки (для </a:t>
            </a:r>
            <a:r>
              <a:rPr lang="ru-RU" sz="2800" b="0" dirty="0">
                <a:solidFill>
                  <a:srgbClr val="002060"/>
                </a:solidFill>
                <a:latin typeface="Times New Roman" pitchFamily="18" charset="0"/>
                <a:cs typeface="Times New Roman" pitchFamily="18" charset="0"/>
              </a:rPr>
              <a:t>головы подойдет </a:t>
            </a:r>
            <a:r>
              <a:rPr lang="ru-RU" sz="2800" b="0" dirty="0" smtClean="0">
                <a:solidFill>
                  <a:srgbClr val="002060"/>
                </a:solidFill>
                <a:latin typeface="Times New Roman" pitchFamily="18" charset="0"/>
                <a:cs typeface="Times New Roman" pitchFamily="18" charset="0"/>
              </a:rPr>
              <a:t>вата);</a:t>
            </a:r>
          </a:p>
          <a:p>
            <a:pPr>
              <a:buFont typeface="Wingdings" pitchFamily="2" charset="2"/>
              <a:buChar char="v"/>
            </a:pPr>
            <a:r>
              <a:rPr lang="ru-RU" sz="2800" b="0" dirty="0" smtClean="0">
                <a:solidFill>
                  <a:srgbClr val="002060"/>
                </a:solidFill>
                <a:latin typeface="Times New Roman" pitchFamily="18" charset="0"/>
                <a:cs typeface="Times New Roman" pitchFamily="18" charset="0"/>
              </a:rPr>
              <a:t>нитки </a:t>
            </a:r>
            <a:r>
              <a:rPr lang="ru-RU" sz="2800" b="0" dirty="0">
                <a:solidFill>
                  <a:srgbClr val="002060"/>
                </a:solidFill>
                <a:latin typeface="Times New Roman" pitchFamily="18" charset="0"/>
                <a:cs typeface="Times New Roman" pitchFamily="18" charset="0"/>
              </a:rPr>
              <a:t>для </a:t>
            </a:r>
            <a:r>
              <a:rPr lang="ru-RU" sz="2800" b="0" dirty="0" smtClean="0">
                <a:solidFill>
                  <a:srgbClr val="002060"/>
                </a:solidFill>
                <a:latin typeface="Times New Roman" pitchFamily="18" charset="0"/>
                <a:cs typeface="Times New Roman" pitchFamily="18" charset="0"/>
              </a:rPr>
              <a:t>волос (можно </a:t>
            </a:r>
            <a:r>
              <a:rPr lang="ru-RU" sz="2800" b="0" dirty="0">
                <a:solidFill>
                  <a:srgbClr val="002060"/>
                </a:solidFill>
                <a:latin typeface="Times New Roman" pitchFamily="18" charset="0"/>
                <a:cs typeface="Times New Roman" pitchFamily="18" charset="0"/>
              </a:rPr>
              <a:t>использовать пряжу для </a:t>
            </a:r>
            <a:r>
              <a:rPr lang="ru-RU" sz="2800" b="0" dirty="0" smtClean="0">
                <a:solidFill>
                  <a:srgbClr val="002060"/>
                </a:solidFill>
                <a:latin typeface="Times New Roman" pitchFamily="18" charset="0"/>
                <a:cs typeface="Times New Roman" pitchFamily="18" charset="0"/>
              </a:rPr>
              <a:t> вязания);</a:t>
            </a:r>
          </a:p>
          <a:p>
            <a:pPr>
              <a:buFont typeface="Wingdings" pitchFamily="2" charset="2"/>
              <a:buChar char="v"/>
            </a:pPr>
            <a:r>
              <a:rPr lang="ru-RU" sz="2800" b="0" dirty="0" smtClean="0">
                <a:solidFill>
                  <a:srgbClr val="002060"/>
                </a:solidFill>
                <a:latin typeface="Times New Roman" pitchFamily="18" charset="0"/>
                <a:cs typeface="Times New Roman" pitchFamily="18" charset="0"/>
              </a:rPr>
              <a:t>суровая </a:t>
            </a:r>
            <a:r>
              <a:rPr lang="ru-RU" sz="2800" b="0" dirty="0">
                <a:solidFill>
                  <a:srgbClr val="002060"/>
                </a:solidFill>
                <a:latin typeface="Times New Roman" pitchFamily="18" charset="0"/>
                <a:cs typeface="Times New Roman" pitchFamily="18" charset="0"/>
              </a:rPr>
              <a:t>нитка для перевязывания </a:t>
            </a:r>
            <a:r>
              <a:rPr lang="ru-RU" sz="2800" b="0" dirty="0" smtClean="0">
                <a:solidFill>
                  <a:srgbClr val="002060"/>
                </a:solidFill>
                <a:latin typeface="Times New Roman" pitchFamily="18" charset="0"/>
                <a:cs typeface="Times New Roman" pitchFamily="18" charset="0"/>
              </a:rPr>
              <a:t>головы;</a:t>
            </a:r>
          </a:p>
          <a:p>
            <a:pPr>
              <a:buFont typeface="Wingdings" pitchFamily="2" charset="2"/>
              <a:buChar char="v"/>
            </a:pPr>
            <a:r>
              <a:rPr lang="ru-RU" sz="2800" b="0" dirty="0" smtClean="0">
                <a:solidFill>
                  <a:srgbClr val="002060"/>
                </a:solidFill>
                <a:latin typeface="Times New Roman" pitchFamily="18" charset="0"/>
                <a:cs typeface="Times New Roman" pitchFamily="18" charset="0"/>
              </a:rPr>
              <a:t>нитки </a:t>
            </a:r>
            <a:r>
              <a:rPr lang="ru-RU" sz="2800" b="0" dirty="0">
                <a:solidFill>
                  <a:srgbClr val="002060"/>
                </a:solidFill>
                <a:latin typeface="Times New Roman" pitchFamily="18" charset="0"/>
                <a:cs typeface="Times New Roman" pitchFamily="18" charset="0"/>
              </a:rPr>
              <a:t>телесного цвета для шитья, а также нитки "мулине" для глаз и </a:t>
            </a:r>
            <a:r>
              <a:rPr lang="ru-RU" sz="2800" b="0" dirty="0" smtClean="0">
                <a:solidFill>
                  <a:srgbClr val="002060"/>
                </a:solidFill>
                <a:latin typeface="Times New Roman" pitchFamily="18" charset="0"/>
                <a:cs typeface="Times New Roman" pitchFamily="18" charset="0"/>
              </a:rPr>
              <a:t>рта; </a:t>
            </a:r>
            <a:endParaRPr lang="ru-RU" sz="2800" b="0" dirty="0">
              <a:solidFill>
                <a:srgbClr val="002060"/>
              </a:solidFill>
              <a:latin typeface="Times New Roman" pitchFamily="18" charset="0"/>
              <a:cs typeface="Times New Roman" pitchFamily="18" charset="0"/>
            </a:endParaRPr>
          </a:p>
          <a:p>
            <a:pPr>
              <a:buFont typeface="Wingdings" pitchFamily="2" charset="2"/>
              <a:buChar char="v"/>
            </a:pPr>
            <a:r>
              <a:rPr lang="ru-RU" sz="2800" b="0" dirty="0">
                <a:solidFill>
                  <a:srgbClr val="002060"/>
                </a:solidFill>
                <a:latin typeface="Times New Roman" pitchFamily="18" charset="0"/>
                <a:cs typeface="Times New Roman" pitchFamily="18" charset="0"/>
              </a:rPr>
              <a:t>л</a:t>
            </a:r>
            <a:r>
              <a:rPr lang="ru-RU" sz="2800" b="0" dirty="0" smtClean="0">
                <a:solidFill>
                  <a:srgbClr val="002060"/>
                </a:solidFill>
                <a:latin typeface="Times New Roman" pitchFamily="18" charset="0"/>
                <a:cs typeface="Times New Roman" pitchFamily="18" charset="0"/>
              </a:rPr>
              <a:t>оскутки </a:t>
            </a:r>
            <a:r>
              <a:rPr lang="ru-RU" sz="2800" b="0" dirty="0">
                <a:solidFill>
                  <a:srgbClr val="002060"/>
                </a:solidFill>
                <a:latin typeface="Times New Roman" pitchFamily="18" charset="0"/>
                <a:cs typeface="Times New Roman" pitchFamily="18" charset="0"/>
              </a:rPr>
              <a:t>для </a:t>
            </a:r>
            <a:r>
              <a:rPr lang="ru-RU" sz="2800" b="0" dirty="0" smtClean="0">
                <a:solidFill>
                  <a:srgbClr val="002060"/>
                </a:solidFill>
                <a:latin typeface="Times New Roman" pitchFamily="18" charset="0"/>
                <a:cs typeface="Times New Roman" pitchFamily="18" charset="0"/>
              </a:rPr>
              <a:t>одежды; </a:t>
            </a:r>
            <a:endParaRPr lang="ru-RU" sz="2800" b="0" dirty="0">
              <a:solidFill>
                <a:srgbClr val="002060"/>
              </a:solidFill>
              <a:latin typeface="Times New Roman" pitchFamily="18" charset="0"/>
              <a:cs typeface="Times New Roman" pitchFamily="18" charset="0"/>
            </a:endParaRPr>
          </a:p>
          <a:p>
            <a:pPr>
              <a:buFont typeface="Wingdings" pitchFamily="2" charset="2"/>
              <a:buChar char="v"/>
            </a:pPr>
            <a:r>
              <a:rPr lang="ru-RU" sz="2800" b="0" dirty="0">
                <a:solidFill>
                  <a:srgbClr val="002060"/>
                </a:solidFill>
                <a:latin typeface="Times New Roman" pitchFamily="18" charset="0"/>
                <a:cs typeface="Times New Roman" pitchFamily="18" charset="0"/>
              </a:rPr>
              <a:t>т</a:t>
            </a:r>
            <a:r>
              <a:rPr lang="ru-RU" sz="2800" b="0" dirty="0" smtClean="0">
                <a:solidFill>
                  <a:srgbClr val="002060"/>
                </a:solidFill>
                <a:latin typeface="Times New Roman" pitchFamily="18" charset="0"/>
                <a:cs typeface="Times New Roman" pitchFamily="18" charset="0"/>
              </a:rPr>
              <a:t>олстая </a:t>
            </a:r>
            <a:r>
              <a:rPr lang="ru-RU" sz="2800" b="0" dirty="0">
                <a:solidFill>
                  <a:srgbClr val="002060"/>
                </a:solidFill>
                <a:latin typeface="Times New Roman" pitchFamily="18" charset="0"/>
                <a:cs typeface="Times New Roman" pitchFamily="18" charset="0"/>
              </a:rPr>
              <a:t>длинная игла, игла для шитья, крепкий стальной крючок, швейные булавки, швейная </a:t>
            </a:r>
            <a:r>
              <a:rPr lang="ru-RU" sz="2800" b="0" dirty="0" smtClean="0">
                <a:solidFill>
                  <a:srgbClr val="002060"/>
                </a:solidFill>
                <a:latin typeface="Times New Roman" pitchFamily="18" charset="0"/>
                <a:cs typeface="Times New Roman" pitchFamily="18" charset="0"/>
              </a:rPr>
              <a:t>машинка.</a:t>
            </a:r>
          </a:p>
          <a:p>
            <a:pPr>
              <a:buFont typeface="Wingdings" pitchFamily="2" charset="2"/>
              <a:buChar char="v"/>
            </a:pPr>
            <a:endParaRPr lang="ru-RU" sz="2400" dirty="0"/>
          </a:p>
        </p:txBody>
      </p:sp>
    </p:spTree>
    <p:extLst>
      <p:ext uri="{BB962C8B-B14F-4D97-AF65-F5344CB8AC3E}">
        <p14:creationId xmlns:p14="http://schemas.microsoft.com/office/powerpoint/2010/main" xmlns="" val="4175320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90796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ru-RU" sz="4800" b="1" cap="none" dirty="0" smtClean="0">
                <a:ln w="3175">
                  <a:solidFill>
                    <a:schemeClr val="tx1">
                      <a:alpha val="23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ПРОЦЕСС</a:t>
            </a:r>
            <a:br>
              <a:rPr lang="ru-RU" sz="4800" b="1" cap="none" dirty="0" smtClean="0">
                <a:ln w="3175">
                  <a:solidFill>
                    <a:schemeClr val="tx1">
                      <a:alpha val="23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br>
            <a:r>
              <a:rPr lang="ru-RU" sz="4800" b="1" cap="none" dirty="0" smtClean="0">
                <a:ln w="3175">
                  <a:solidFill>
                    <a:schemeClr val="tx1">
                      <a:alpha val="23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ИЗГОТОВЛЕНИЯ КУКЛЫ</a:t>
            </a:r>
            <a:endParaRPr lang="ru-RU" sz="4800" b="0" cap="none" dirty="0">
              <a:ln w="3175">
                <a:solidFill>
                  <a:schemeClr val="tx1">
                    <a:alpha val="23000"/>
                  </a:schemeClr>
                </a:solidFill>
                <a:prstDash val="solid"/>
              </a:ln>
              <a:solidFill>
                <a:srgbClr val="00B0F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Текст 2"/>
          <p:cNvSpPr>
            <a:spLocks noGrp="1"/>
          </p:cNvSpPr>
          <p:nvPr>
            <p:ph type="body" sz="half" idx="2"/>
          </p:nvPr>
        </p:nvSpPr>
        <p:spPr>
          <a:xfrm>
            <a:off x="0" y="2214554"/>
            <a:ext cx="5040560" cy="698500"/>
          </a:xfrm>
        </p:spPr>
        <p:txBody>
          <a:bodyPr>
            <a:normAutofit fontScale="25000" lnSpcReduction="20000"/>
          </a:bodyPr>
          <a:lstStyle/>
          <a:p>
            <a:pPr algn="ctr"/>
            <a:r>
              <a:rPr lang="ru-RU" sz="7200" b="0" dirty="0" smtClean="0">
                <a:solidFill>
                  <a:srgbClr val="002060"/>
                </a:solidFill>
                <a:latin typeface="Times New Roman" pitchFamily="18" charset="0"/>
                <a:cs typeface="Times New Roman" pitchFamily="18" charset="0"/>
              </a:rPr>
              <a:t>1. Делаем </a:t>
            </a:r>
            <a:r>
              <a:rPr lang="ru-RU" sz="7200" b="0" dirty="0">
                <a:solidFill>
                  <a:srgbClr val="002060"/>
                </a:solidFill>
                <a:latin typeface="Times New Roman" pitchFamily="18" charset="0"/>
                <a:cs typeface="Times New Roman" pitchFamily="18" charset="0"/>
              </a:rPr>
              <a:t>выкройку </a:t>
            </a:r>
            <a:r>
              <a:rPr lang="ru-RU" sz="7200" b="0" dirty="0" smtClean="0">
                <a:solidFill>
                  <a:srgbClr val="002060"/>
                </a:solidFill>
                <a:latin typeface="Times New Roman" pitchFamily="18" charset="0"/>
                <a:cs typeface="Times New Roman" pitchFamily="18" charset="0"/>
              </a:rPr>
              <a:t>туловища</a:t>
            </a:r>
          </a:p>
          <a:p>
            <a:pPr algn="ctr"/>
            <a:r>
              <a:rPr lang="ru-RU" sz="7200" b="0" dirty="0">
                <a:solidFill>
                  <a:srgbClr val="002060"/>
                </a:solidFill>
                <a:latin typeface="Times New Roman" pitchFamily="18" charset="0"/>
                <a:cs typeface="Times New Roman" pitchFamily="18" charset="0"/>
              </a:rPr>
              <a:t>д</a:t>
            </a:r>
            <a:r>
              <a:rPr lang="ru-RU" sz="7200" b="0" dirty="0" smtClean="0">
                <a:solidFill>
                  <a:srgbClr val="002060"/>
                </a:solidFill>
                <a:latin typeface="Times New Roman" pitchFamily="18" charset="0"/>
                <a:cs typeface="Times New Roman" pitchFamily="18" charset="0"/>
              </a:rPr>
              <a:t>ля куклы:</a:t>
            </a:r>
            <a:endParaRPr lang="ru-RU" sz="7200" b="0" dirty="0">
              <a:solidFill>
                <a:srgbClr val="002060"/>
              </a:solidFill>
              <a:latin typeface="Times New Roman" pitchFamily="18" charset="0"/>
              <a:cs typeface="Times New Roman" pitchFamily="18" charset="0"/>
            </a:endParaRPr>
          </a:p>
          <a:p>
            <a:endParaRPr lang="ru-RU" sz="2800" b="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2050" name="Picture 2" descr="C:\Users\КЕТ\Desktop\master-klass-valdorfskaja-kukla.jpg"/>
          <p:cNvPicPr>
            <a:picLocks noChangeAspect="1" noChangeArrowheads="1"/>
          </p:cNvPicPr>
          <p:nvPr/>
        </p:nvPicPr>
        <p:blipFill>
          <a:blip r:embed="rId2"/>
          <a:srcRect/>
          <a:stretch>
            <a:fillRect/>
          </a:stretch>
        </p:blipFill>
        <p:spPr bwMode="auto">
          <a:xfrm>
            <a:off x="4000064" y="3357562"/>
            <a:ext cx="5143936" cy="3500438"/>
          </a:xfrm>
          <a:prstGeom prst="rect">
            <a:avLst/>
          </a:prstGeom>
          <a:noFill/>
        </p:spPr>
      </p:pic>
    </p:spTree>
    <p:extLst>
      <p:ext uri="{BB962C8B-B14F-4D97-AF65-F5344CB8AC3E}">
        <p14:creationId xmlns:p14="http://schemas.microsoft.com/office/powerpoint/2010/main" xmlns="" val="1369932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208912" cy="116205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ru-RU" sz="6700" b="1" cap="none"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И</a:t>
            </a:r>
            <a:r>
              <a:rPr lang="ru-RU" sz="6700" b="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зготовление головы</a:t>
            </a:r>
            <a:r>
              <a:rPr lang="ru-RU" sz="3600" dirty="0">
                <a:solidFill>
                  <a:schemeClr val="accent2"/>
                </a:solidFill>
                <a:latin typeface="Times New Roman" pitchFamily="18" charset="0"/>
                <a:cs typeface="Times New Roman" pitchFamily="18" charset="0"/>
              </a:rPr>
              <a:t/>
            </a:r>
            <a:br>
              <a:rPr lang="ru-RU" sz="3600" dirty="0">
                <a:solidFill>
                  <a:schemeClr val="accent2"/>
                </a:solidFill>
                <a:latin typeface="Times New Roman" pitchFamily="18" charset="0"/>
                <a:cs typeface="Times New Roman" pitchFamily="18" charset="0"/>
              </a:rPr>
            </a:br>
            <a:endParaRPr lang="ru-RU" sz="3600" dirty="0">
              <a:solidFill>
                <a:schemeClr val="accent2"/>
              </a:solidFill>
              <a:latin typeface="Times New Roman" pitchFamily="18" charset="0"/>
              <a:cs typeface="Times New Roman" pitchFamily="18" charset="0"/>
            </a:endParaRPr>
          </a:p>
        </p:txBody>
      </p:sp>
      <p:pic>
        <p:nvPicPr>
          <p:cNvPr id="5" name="Объект 4" descr="http://kuklatex.narod.ru./35.gif"/>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6143636" y="1714488"/>
            <a:ext cx="2714644" cy="2500330"/>
          </a:xfrm>
          <a:prstGeom prst="rect">
            <a:avLst/>
          </a:prstGeom>
          <a:noFill/>
          <a:ln>
            <a:noFill/>
          </a:ln>
        </p:spPr>
      </p:pic>
      <p:sp>
        <p:nvSpPr>
          <p:cNvPr id="3" name="Текст 2"/>
          <p:cNvSpPr>
            <a:spLocks noGrp="1"/>
          </p:cNvSpPr>
          <p:nvPr>
            <p:ph type="body" sz="half" idx="2"/>
          </p:nvPr>
        </p:nvSpPr>
        <p:spPr>
          <a:xfrm>
            <a:off x="285720" y="1071546"/>
            <a:ext cx="5000660" cy="4929222"/>
          </a:xfrm>
          <a:ln>
            <a:noFill/>
          </a:ln>
        </p:spPr>
        <p:txBody>
          <a:bodyPr>
            <a:noAutofit/>
          </a:bodyPr>
          <a:lstStyle/>
          <a:p>
            <a:pPr algn="just"/>
            <a:r>
              <a:rPr lang="ru-RU" sz="1800" b="0" dirty="0" smtClean="0">
                <a:solidFill>
                  <a:srgbClr val="002060"/>
                </a:solidFill>
                <a:latin typeface="Arial"/>
              </a:rPr>
              <a:t>	</a:t>
            </a:r>
            <a:r>
              <a:rPr lang="ru-RU" sz="1800" b="0" dirty="0" smtClean="0">
                <a:solidFill>
                  <a:srgbClr val="002060"/>
                </a:solidFill>
              </a:rPr>
              <a:t>Начинаем с головы, так это самая сложная и трудоёмкая часть куклы. На неё уходит много набивочного материала.</a:t>
            </a:r>
            <a:endParaRPr lang="ru-RU" sz="1800" b="0" dirty="0">
              <a:solidFill>
                <a:srgbClr val="002060"/>
              </a:solidFill>
            </a:endParaRPr>
          </a:p>
          <a:p>
            <a:pPr algn="just"/>
            <a:r>
              <a:rPr lang="ru-RU" sz="1800" b="0" dirty="0" smtClean="0">
                <a:solidFill>
                  <a:srgbClr val="002060"/>
                </a:solidFill>
              </a:rPr>
              <a:t>	Возьмите </a:t>
            </a:r>
            <a:r>
              <a:rPr lang="ru-RU" sz="1800" b="0" dirty="0">
                <a:solidFill>
                  <a:srgbClr val="002060"/>
                </a:solidFill>
              </a:rPr>
              <a:t>3-4 пряди </a:t>
            </a:r>
            <a:r>
              <a:rPr lang="ru-RU" sz="1800" b="0" dirty="0" smtClean="0">
                <a:solidFill>
                  <a:srgbClr val="002060"/>
                </a:solidFill>
              </a:rPr>
              <a:t>набивочного материала шириной </a:t>
            </a:r>
            <a:r>
              <a:rPr lang="ru-RU" sz="1800" b="0" dirty="0">
                <a:solidFill>
                  <a:srgbClr val="002060"/>
                </a:solidFill>
              </a:rPr>
              <a:t>около 3см и длинной 20-25 см. и</a:t>
            </a:r>
            <a:r>
              <a:rPr lang="ru-RU" sz="1800" b="0" dirty="0" smtClean="0">
                <a:solidFill>
                  <a:srgbClr val="002060"/>
                </a:solidFill>
              </a:rPr>
              <a:t> сформируйте </a:t>
            </a:r>
            <a:r>
              <a:rPr lang="ru-RU" sz="1800" b="0" dirty="0">
                <a:solidFill>
                  <a:srgbClr val="002060"/>
                </a:solidFill>
              </a:rPr>
              <a:t>шарик. </a:t>
            </a:r>
            <a:r>
              <a:rPr lang="ru-RU" sz="1800" b="0" dirty="0" smtClean="0">
                <a:solidFill>
                  <a:srgbClr val="002060"/>
                </a:solidFill>
              </a:rPr>
              <a:t>Поместите </a:t>
            </a:r>
            <a:r>
              <a:rPr lang="ru-RU" sz="1800" b="0" dirty="0">
                <a:solidFill>
                  <a:srgbClr val="002060"/>
                </a:solidFill>
              </a:rPr>
              <a:t>шарик в заранее подготовленную </a:t>
            </a:r>
            <a:r>
              <a:rPr lang="ru-RU" sz="1800" b="0" dirty="0" smtClean="0">
                <a:solidFill>
                  <a:srgbClr val="002060"/>
                </a:solidFill>
              </a:rPr>
              <a:t>оболочку, </a:t>
            </a:r>
            <a:r>
              <a:rPr lang="ru-RU" sz="1800" b="0" dirty="0">
                <a:solidFill>
                  <a:srgbClr val="002060"/>
                </a:solidFill>
              </a:rPr>
              <a:t>внизу </a:t>
            </a:r>
            <a:r>
              <a:rPr lang="ru-RU" sz="1800" b="0" dirty="0" smtClean="0">
                <a:solidFill>
                  <a:srgbClr val="002060"/>
                </a:solidFill>
              </a:rPr>
              <a:t>перетягиваем </a:t>
            </a:r>
            <a:r>
              <a:rPr lang="ru-RU" sz="1800" b="0" dirty="0">
                <a:solidFill>
                  <a:srgbClr val="002060"/>
                </a:solidFill>
              </a:rPr>
              <a:t>толстой ниткой.</a:t>
            </a:r>
          </a:p>
          <a:p>
            <a:pPr algn="just"/>
            <a:r>
              <a:rPr lang="ru-RU" sz="1800" b="0" dirty="0" smtClean="0">
                <a:solidFill>
                  <a:srgbClr val="002060"/>
                </a:solidFill>
              </a:rPr>
              <a:t>	</a:t>
            </a:r>
            <a:r>
              <a:rPr lang="ru-RU" sz="1800" b="0" dirty="0">
                <a:solidFill>
                  <a:srgbClr val="002060"/>
                </a:solidFill>
              </a:rPr>
              <a:t>Получится крупный и плотный мешочек, из которого будем делать голову. Чтобы убрать неровности, слегка мнём и разглаживаем поверхность.</a:t>
            </a:r>
          </a:p>
          <a:p>
            <a:pPr algn="just"/>
            <a:r>
              <a:rPr lang="ru-RU" sz="1800" b="0" dirty="0" smtClean="0">
                <a:solidFill>
                  <a:srgbClr val="002060"/>
                </a:solidFill>
              </a:rPr>
              <a:t>	Место </a:t>
            </a:r>
            <a:r>
              <a:rPr lang="ru-RU" sz="1800" b="0" dirty="0">
                <a:solidFill>
                  <a:srgbClr val="002060"/>
                </a:solidFill>
              </a:rPr>
              <a:t>между головой и шеей обматываем несколько раз толстой ниткой. Проверяем, чтобы в нижней части, там, где шея, тоже была набивка. Корректируем шею, делаем её толще или тоньше с помощью набивки. Она должна получится немного длиннее, чем будет в готовом виде. Так как её часть ушьётся.</a:t>
            </a:r>
          </a:p>
          <a:p>
            <a:pPr algn="just"/>
            <a:endParaRPr lang="ru-RU" sz="1800" b="0" dirty="0">
              <a:solidFill>
                <a:srgbClr val="002060"/>
              </a:solidFill>
            </a:endParaRPr>
          </a:p>
          <a:p>
            <a:pPr algn="just">
              <a:spcBef>
                <a:spcPts val="0"/>
              </a:spcBef>
            </a:pPr>
            <a:endParaRPr lang="ru-RU" sz="1800" dirty="0" smtClean="0">
              <a:solidFill>
                <a:srgbClr val="002060"/>
              </a:solidFill>
              <a:latin typeface="Times New Roman" pitchFamily="18" charset="0"/>
              <a:cs typeface="Times New Roman" pitchFamily="18" charset="0"/>
            </a:endParaRPr>
          </a:p>
        </p:txBody>
      </p:sp>
      <p:pic>
        <p:nvPicPr>
          <p:cNvPr id="6" name="Объект 4" descr="http://kuklatex.narod.ru./42.gif"/>
          <p:cNvPicPr>
            <a:picLocks/>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57818" y="4286256"/>
            <a:ext cx="3786182" cy="2210930"/>
          </a:xfrm>
          <a:prstGeom prst="rect">
            <a:avLst/>
          </a:prstGeom>
          <a:noFill/>
          <a:ln>
            <a:noFill/>
          </a:ln>
        </p:spPr>
      </p:pic>
    </p:spTree>
    <p:extLst>
      <p:ext uri="{BB962C8B-B14F-4D97-AF65-F5344CB8AC3E}">
        <p14:creationId xmlns:p14="http://schemas.microsoft.com/office/powerpoint/2010/main" xmlns="" val="2893327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
            <a:ext cx="4854922" cy="92867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6000" b="1" cap="none" dirty="0" smtClean="0">
                <a:ln w="12700">
                  <a:solidFill>
                    <a:srgbClr val="5A6378">
                      <a:satMod val="155000"/>
                    </a:srgbClr>
                  </a:solidFill>
                  <a:prstDash val="solid"/>
                </a:ln>
                <a:solidFill>
                  <a:srgbClr val="00B0F0"/>
                </a:solidFill>
                <a:effectLst>
                  <a:outerShdw blurRad="41275" dist="20320" dir="1800000" algn="tl" rotWithShape="0">
                    <a:srgbClr val="000000">
                      <a:alpha val="40000"/>
                    </a:srgbClr>
                  </a:outerShdw>
                </a:effectLst>
                <a:latin typeface="Times New Roman" pitchFamily="18" charset="0"/>
                <a:cs typeface="Times New Roman" pitchFamily="18" charset="0"/>
              </a:rPr>
              <a:t>Делаем глаза</a:t>
            </a:r>
            <a:endParaRPr lang="ru-RU" sz="6000" dirty="0">
              <a:solidFill>
                <a:srgbClr val="00B0F0"/>
              </a:solidFill>
            </a:endParaRPr>
          </a:p>
        </p:txBody>
      </p:sp>
      <p:sp>
        <p:nvSpPr>
          <p:cNvPr id="4" name="Текст 3"/>
          <p:cNvSpPr>
            <a:spLocks noGrp="1"/>
          </p:cNvSpPr>
          <p:nvPr>
            <p:ph type="body" sz="half" idx="2"/>
          </p:nvPr>
        </p:nvSpPr>
        <p:spPr>
          <a:xfrm>
            <a:off x="323528" y="1268760"/>
            <a:ext cx="4391348" cy="2803182"/>
          </a:xfrm>
        </p:spPr>
        <p:txBody>
          <a:bodyPr>
            <a:normAutofit/>
          </a:bodyPr>
          <a:lstStyle/>
          <a:p>
            <a:pPr algn="just">
              <a:spcBef>
                <a:spcPts val="0"/>
              </a:spcBef>
            </a:pPr>
            <a:r>
              <a:rPr lang="ru-RU" sz="1800" b="0" dirty="0" smtClean="0">
                <a:solidFill>
                  <a:srgbClr val="002060"/>
                </a:solidFill>
              </a:rPr>
              <a:t>	Необходимо </a:t>
            </a:r>
            <a:r>
              <a:rPr lang="ru-RU" sz="1800" b="0" dirty="0">
                <a:solidFill>
                  <a:srgbClr val="002060"/>
                </a:solidFill>
              </a:rPr>
              <a:t>разметить булавками местоположение </a:t>
            </a:r>
            <a:r>
              <a:rPr lang="ru-RU" sz="1800" b="0" dirty="0" smtClean="0">
                <a:solidFill>
                  <a:srgbClr val="002060"/>
                </a:solidFill>
              </a:rPr>
              <a:t>глаз (на уровне глазной нитки) </a:t>
            </a:r>
            <a:r>
              <a:rPr lang="ru-RU" sz="1800" b="0" dirty="0">
                <a:solidFill>
                  <a:srgbClr val="002060"/>
                </a:solidFill>
              </a:rPr>
              <a:t>и рта. </a:t>
            </a:r>
            <a:r>
              <a:rPr lang="ru-RU" sz="1800" b="0" dirty="0" smtClean="0">
                <a:solidFill>
                  <a:srgbClr val="002060"/>
                </a:solidFill>
              </a:rPr>
              <a:t>Они должны </a:t>
            </a:r>
            <a:r>
              <a:rPr lang="ru-RU" sz="1800" b="0" dirty="0">
                <a:solidFill>
                  <a:srgbClr val="002060"/>
                </a:solidFill>
              </a:rPr>
              <a:t>находиться в вершинах равностороннего </a:t>
            </a:r>
            <a:endParaRPr lang="ru-RU" sz="1800" b="0" dirty="0" smtClean="0">
              <a:solidFill>
                <a:srgbClr val="002060"/>
              </a:solidFill>
            </a:endParaRPr>
          </a:p>
          <a:p>
            <a:pPr algn="just">
              <a:spcBef>
                <a:spcPts val="0"/>
              </a:spcBef>
            </a:pPr>
            <a:r>
              <a:rPr lang="ru-RU" sz="1800" b="0" dirty="0" smtClean="0">
                <a:solidFill>
                  <a:srgbClr val="002060"/>
                </a:solidFill>
              </a:rPr>
              <a:t>треугольника</a:t>
            </a:r>
            <a:r>
              <a:rPr lang="ru-RU" sz="1800" b="0" dirty="0">
                <a:solidFill>
                  <a:srgbClr val="002060"/>
                </a:solidFill>
              </a:rPr>
              <a:t>. </a:t>
            </a:r>
            <a:r>
              <a:rPr lang="ru-RU" sz="1800" b="0" dirty="0" smtClean="0">
                <a:solidFill>
                  <a:srgbClr val="002060"/>
                </a:solidFill>
              </a:rPr>
              <a:t>Затем вышиваем глаза и рот.</a:t>
            </a:r>
            <a:endParaRPr lang="ru-RU" sz="1800" b="0" dirty="0">
              <a:solidFill>
                <a:srgbClr val="002060"/>
              </a:solidFill>
            </a:endParaRPr>
          </a:p>
          <a:p>
            <a:pPr>
              <a:spcBef>
                <a:spcPts val="0"/>
              </a:spcBef>
            </a:pPr>
            <a:endParaRPr lang="ru-RU" sz="1800" dirty="0">
              <a:solidFill>
                <a:srgbClr val="002060"/>
              </a:solidFill>
            </a:endParaRPr>
          </a:p>
        </p:txBody>
      </p:sp>
      <p:pic>
        <p:nvPicPr>
          <p:cNvPr id="5" name="Объект 4" descr="http://simmy.typepad.com/echoesofadream/images/dollinst3.jpg"/>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714876" y="3071810"/>
            <a:ext cx="4195764" cy="3509971"/>
          </a:xfrm>
          <a:prstGeom prst="rect">
            <a:avLst/>
          </a:prstGeom>
          <a:noFill/>
          <a:ln>
            <a:noFill/>
          </a:ln>
        </p:spPr>
      </p:pic>
    </p:spTree>
    <p:extLst>
      <p:ext uri="{BB962C8B-B14F-4D97-AF65-F5344CB8AC3E}">
        <p14:creationId xmlns:p14="http://schemas.microsoft.com/office/powerpoint/2010/main" xmlns="" val="3011223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331</TotalTime>
  <Words>182</Words>
  <Application>Microsoft Office PowerPoint</Application>
  <PresentationFormat>Экран (4:3)</PresentationFormat>
  <Paragraphs>50</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Углы</vt:lpstr>
      <vt:lpstr>КУКЛА  СВОИМИ РУКАМИ</vt:lpstr>
      <vt:lpstr>Автор работы:         Никифорова С.А.,                воспитатель ГБОУ СОШ № 1  структурное подразделение  детский сад № 27  «Светлячок»</vt:lpstr>
      <vt:lpstr>НОМИНАЦИЯ  куклы – помощницы в работе воспитателя </vt:lpstr>
      <vt:lpstr>ВАльдорфская  кукла</vt:lpstr>
      <vt:lpstr> Кукла является образом человека. Изменение характера и внешнего вида может рассказать о том, как, например, изменяется образ человека в историческом потоке. Их качество определенным образом влияет на формирование у ребенка образа  самого себя и человека в общем. Поэтому очень важно, какую именно куклу предлагают для игры ребенку  мама, воспитатель, мастер-кукольник. Возраст куклы практически равен возрасту человечества. Совсем молодая кукла – педагогическая.  </vt:lpstr>
      <vt:lpstr>Материалы и инструменты:</vt:lpstr>
      <vt:lpstr>ПРОЦЕСС ИЗГОТОВЛЕНИЯ КУКЛЫ</vt:lpstr>
      <vt:lpstr>Изготовление головы </vt:lpstr>
      <vt:lpstr>Делаем глаза</vt:lpstr>
      <vt:lpstr>Формируем  туловище</vt:lpstr>
      <vt:lpstr>Сборка и пропорции куклы</vt:lpstr>
      <vt:lpstr>Делаем волосы </vt:lpstr>
      <vt:lpstr>Наряжаем куклу</vt:lpstr>
      <vt:lpstr>Дети с большим удовольствием играют в куклу</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КУКЛА  СВОИМИ РУКАМИ</dc:title>
  <dc:creator>СВЕТЛАНА</dc:creator>
  <cp:lastModifiedBy>Светлана Никифорова</cp:lastModifiedBy>
  <cp:revision>34</cp:revision>
  <dcterms:created xsi:type="dcterms:W3CDTF">2014-02-09T15:26:33Z</dcterms:created>
  <dcterms:modified xsi:type="dcterms:W3CDTF">2016-07-24T08:20:17Z</dcterms:modified>
</cp:coreProperties>
</file>